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1695" cy="6858000"/>
  <p:notesSz cx="6858000" cy="12191695"/>
  <p:embeddedFontLst>
    <p:embeddedFont>
      <p:font typeface="Bitter"/>
      <p:regular r:id="rId201314"/>
    </p:embeddedFont>
    <p:embeddedFont>
      <p:font typeface="Bitter Medium"/>
      <p:regular r:id="rId201315"/>
    </p:embeddedFont>
    <p:embeddedFont>
      <p:font typeface="Bitter Bold"/>
      <p:regular r:id="rId201316"/>
    </p:embeddedFont>
    <p:embeddedFont>
      <p:font typeface="Open Sans Bold"/>
      <p:regular r:id="rId201317"/>
    </p:embeddedFont>
    <p:embeddedFont>
      <p:font typeface="Open Sans"/>
      <p:regular r:id="rId201318"/>
    </p:embeddedFont>
    <p:embeddedFont>
      <p:font typeface="Open Sans Medium"/>
      <p:regular r:id="rId2013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AABCB6"/>
          </a:solidFill>
          <a:ln/>
        </p:spPr>
      </p:sp>
      <p:sp>
        <p:nvSpPr>
          <p:cNvPr id="3" name="Shape 1"/>
          <p:cNvSpPr/>
          <p:nvPr/>
        </p:nvSpPr>
        <p:spPr>
          <a:xfrm>
            <a:off x="0" y="0"/>
            <a:ext cx="12191695" cy="6858000"/>
          </a:xfrm>
          <a:prstGeom prst="rect">
            <a:avLst/>
          </a:prstGeom>
          <a:solidFill>
            <a:srgbClr val="FFF8F0"/>
          </a:solidFill>
          <a:ln/>
        </p:spPr>
      </p:sp>
      <p:pic>
        <p:nvPicPr>
          <p:cNvPr id="4" name="Image 0" descr="preencoded.png">
            <a:hlinkClick r:id="rId2" tooltip=""/>
          </p:cNvPr>
          <p:cNvPicPr>
            <a:picLocks noChangeAspect="1"/>
          </p:cNvPicPr>
          <p:nvPr/>
        </p:nvPicPr>
        <p:blipFill>
          <a:blip r:embed="rId1"/>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png"/><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slideLayout" Target="../slideLayouts/slideLayout2.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2-2.png"/><Relationship Id="rId3" Type="http://schemas.openxmlformats.org/officeDocument/2006/relationships/slideLayout" Target="../slideLayouts/slideLayout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pn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2.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2.xml"/><Relationship Id="rId9"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2387104"/>
            <a:ext cx="6296860" cy="590649"/>
          </a:xfrm>
          <a:prstGeom prst="rect">
            <a:avLst/>
          </a:prstGeom>
          <a:noFill/>
          <a:ln/>
        </p:spPr>
        <p:txBody>
          <a:bodyPr wrap="none" lIns="0" tIns="0" rIns="0" bIns="0" rtlCol="0" anchor="t"/>
          <a:lstStyle/>
          <a:p>
            <a:pPr algn="l" indent="0" marL="0">
              <a:lnSpc>
                <a:spcPct val="104000"/>
              </a:lnSpc>
              <a:buNone/>
            </a:pPr>
            <a:r>
              <a:rPr lang="en-US" sz="3700" spc="-112" kern="0" dirty="0">
                <a:solidFill>
                  <a:srgbClr val="2C3F42"/>
                </a:solidFill>
                <a:latin typeface="Bitter Medium" pitchFamily="34" charset="0"/>
                <a:ea typeface="Bitter Medium" pitchFamily="34" charset="-122"/>
                <a:cs typeface="Bitter Medium" pitchFamily="34" charset="-120"/>
              </a:rPr>
              <a:t>Wine Pouring for Beginners</a:t>
            </a:r>
            <a:endParaRPr lang="en-US" sz="3700" dirty="0"/>
          </a:p>
        </p:txBody>
      </p:sp>
      <p:sp>
        <p:nvSpPr>
          <p:cNvPr id="4" name="Text 1"/>
          <p:cNvSpPr/>
          <p:nvPr/>
        </p:nvSpPr>
        <p:spPr>
          <a:xfrm>
            <a:off x="5233360" y="3261221"/>
            <a:ext cx="6296860" cy="1209675"/>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Wine pouring is a core skill of professional table service. Your goal: serve confidently, avoid spills, control portion size, and create a pleasant guest experience. Handle the bottle with confidence, care, and a professional demeanor — that's the golden rule.</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960934"/>
            <a:ext cx="6296860" cy="472480"/>
          </a:xfrm>
          <a:prstGeom prst="rect">
            <a:avLst/>
          </a:prstGeom>
          <a:noFill/>
          <a:ln/>
        </p:spPr>
        <p:txBody>
          <a:bodyPr wrap="none" lIns="0" tIns="0" rIns="0" bIns="0" rtlCol="0" anchor="t"/>
          <a:lstStyle/>
          <a:p>
            <a:pPr algn="l" indent="0" marL="0">
              <a:lnSpc>
                <a:spcPct val="104000"/>
              </a:lnSpc>
              <a:buNone/>
            </a:pPr>
            <a:r>
              <a:rPr lang="en-US" sz="2950" spc="-89" kern="0" dirty="0">
                <a:solidFill>
                  <a:srgbClr val="2C3F42"/>
                </a:solidFill>
                <a:latin typeface="Bitter Medium" pitchFamily="34" charset="0"/>
                <a:ea typeface="Bitter Medium" pitchFamily="34" charset="-122"/>
                <a:cs typeface="Bitter Medium" pitchFamily="34" charset="-120"/>
              </a:rPr>
              <a:t>Before You Pour — Mise-en-Place</a:t>
            </a:r>
            <a:endParaRPr lang="en-US" sz="2950" dirty="0"/>
          </a:p>
        </p:txBody>
      </p:sp>
      <p:sp>
        <p:nvSpPr>
          <p:cNvPr id="4" name="Shape 1"/>
          <p:cNvSpPr/>
          <p:nvPr/>
        </p:nvSpPr>
        <p:spPr>
          <a:xfrm>
            <a:off x="5233360" y="1716881"/>
            <a:ext cx="1972915" cy="2909193"/>
          </a:xfrm>
          <a:prstGeom prst="roundRect">
            <a:avLst>
              <a:gd name="adj" fmla="val 4024"/>
            </a:avLst>
          </a:prstGeom>
          <a:solidFill>
            <a:srgbClr val="FCE2CF"/>
          </a:solidFill>
          <a:ln w="6350">
            <a:solidFill>
              <a:srgbClr val="E2C8B5"/>
            </a:solidFill>
            <a:prstDash val="solid"/>
          </a:ln>
        </p:spPr>
      </p:sp>
      <p:sp>
        <p:nvSpPr>
          <p:cNvPr id="5" name="Text 2"/>
          <p:cNvSpPr/>
          <p:nvPr/>
        </p:nvSpPr>
        <p:spPr>
          <a:xfrm>
            <a:off x="5428717" y="1912243"/>
            <a:ext cx="1582202" cy="295275"/>
          </a:xfrm>
          <a:prstGeom prst="rect">
            <a:avLst/>
          </a:prstGeom>
          <a:noFill/>
          <a:ln/>
        </p:spPr>
        <p:txBody>
          <a:bodyPr wrap="none" lIns="0" tIns="0" rIns="0" bIns="0" rtlCol="0" anchor="t"/>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Essentials</a:t>
            </a:r>
            <a:endParaRPr lang="en-US" sz="1850" dirty="0"/>
          </a:p>
        </p:txBody>
      </p:sp>
      <p:sp>
        <p:nvSpPr>
          <p:cNvPr id="6" name="Text 3"/>
          <p:cNvSpPr/>
          <p:nvPr/>
        </p:nvSpPr>
        <p:spPr>
          <a:xfrm>
            <a:off x="5428717" y="2320925"/>
            <a:ext cx="1582202" cy="1209675"/>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Correct bottle, clean glasses, corkscrew, service cloth.</a:t>
            </a:r>
            <a:endParaRPr lang="en-US" sz="1450" dirty="0"/>
          </a:p>
        </p:txBody>
      </p:sp>
      <p:sp>
        <p:nvSpPr>
          <p:cNvPr id="7" name="Shape 4"/>
          <p:cNvSpPr/>
          <p:nvPr/>
        </p:nvSpPr>
        <p:spPr>
          <a:xfrm>
            <a:off x="7395283" y="1716881"/>
            <a:ext cx="1972915" cy="2909193"/>
          </a:xfrm>
          <a:prstGeom prst="roundRect">
            <a:avLst>
              <a:gd name="adj" fmla="val 4024"/>
            </a:avLst>
          </a:prstGeom>
          <a:solidFill>
            <a:srgbClr val="FCE2CF"/>
          </a:solidFill>
          <a:ln w="6350">
            <a:solidFill>
              <a:srgbClr val="E2C8B5"/>
            </a:solidFill>
            <a:prstDash val="solid"/>
          </a:ln>
        </p:spPr>
      </p:sp>
      <p:sp>
        <p:nvSpPr>
          <p:cNvPr id="8" name="Text 5"/>
          <p:cNvSpPr/>
          <p:nvPr/>
        </p:nvSpPr>
        <p:spPr>
          <a:xfrm>
            <a:off x="7590640" y="1912243"/>
            <a:ext cx="1582202" cy="590550"/>
          </a:xfrm>
          <a:prstGeom prst="rect">
            <a:avLst/>
          </a:prstGeom>
          <a:noFill/>
          <a:ln/>
        </p:spPr>
        <p:txBody>
          <a:bodyPr wrap="square" lIns="0" tIns="0" rIns="0" bIns="0" rtlCol="0" anchor="t">
            <a:normAutofit/>
          </a:bodyPr>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Check the Bottle</a:t>
            </a:r>
            <a:endParaRPr lang="en-US" sz="1850" dirty="0"/>
          </a:p>
        </p:txBody>
      </p:sp>
      <p:sp>
        <p:nvSpPr>
          <p:cNvPr id="9" name="Text 6"/>
          <p:cNvSpPr/>
          <p:nvPr/>
        </p:nvSpPr>
        <p:spPr>
          <a:xfrm>
            <a:off x="7590640" y="2616200"/>
            <a:ext cx="1582202" cy="1814513"/>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Confirm name, vintage, label condition, temperature, and any leaks or damage.</a:t>
            </a:r>
            <a:endParaRPr lang="en-US" sz="1450" dirty="0"/>
          </a:p>
        </p:txBody>
      </p:sp>
      <p:sp>
        <p:nvSpPr>
          <p:cNvPr id="10" name="Shape 7"/>
          <p:cNvSpPr/>
          <p:nvPr/>
        </p:nvSpPr>
        <p:spPr>
          <a:xfrm>
            <a:off x="9557205" y="1716881"/>
            <a:ext cx="1972915" cy="2909193"/>
          </a:xfrm>
          <a:prstGeom prst="roundRect">
            <a:avLst>
              <a:gd name="adj" fmla="val 4024"/>
            </a:avLst>
          </a:prstGeom>
          <a:solidFill>
            <a:srgbClr val="FCE2CF"/>
          </a:solidFill>
          <a:ln w="6350">
            <a:solidFill>
              <a:srgbClr val="E2C8B5"/>
            </a:solidFill>
            <a:prstDash val="solid"/>
          </a:ln>
        </p:spPr>
      </p:sp>
      <p:sp>
        <p:nvSpPr>
          <p:cNvPr id="11" name="Text 8"/>
          <p:cNvSpPr/>
          <p:nvPr/>
        </p:nvSpPr>
        <p:spPr>
          <a:xfrm>
            <a:off x="9752562" y="1912243"/>
            <a:ext cx="1582202" cy="295275"/>
          </a:xfrm>
          <a:prstGeom prst="rect">
            <a:avLst/>
          </a:prstGeom>
          <a:noFill/>
          <a:ln/>
        </p:spPr>
        <p:txBody>
          <a:bodyPr wrap="none" lIns="0" tIns="0" rIns="0" bIns="0" rtlCol="0" anchor="t"/>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Polish &amp; Prep</a:t>
            </a:r>
            <a:endParaRPr lang="en-US" sz="1850" dirty="0"/>
          </a:p>
        </p:txBody>
      </p:sp>
      <p:sp>
        <p:nvSpPr>
          <p:cNvPr id="12" name="Text 9"/>
          <p:cNvSpPr/>
          <p:nvPr/>
        </p:nvSpPr>
        <p:spPr>
          <a:xfrm>
            <a:off x="9752562" y="2320925"/>
            <a:ext cx="1582202" cy="1512094"/>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Glasses should be spotless; have a clean cloth ready for the neck and lip.</a:t>
            </a:r>
            <a:endParaRPr lang="en-US" sz="1450" dirty="0"/>
          </a:p>
        </p:txBody>
      </p:sp>
      <p:sp>
        <p:nvSpPr>
          <p:cNvPr id="13" name="Shape 10"/>
          <p:cNvSpPr/>
          <p:nvPr/>
        </p:nvSpPr>
        <p:spPr>
          <a:xfrm>
            <a:off x="5233360" y="4838700"/>
            <a:ext cx="6296860" cy="1058366"/>
          </a:xfrm>
          <a:prstGeom prst="roundRect">
            <a:avLst>
              <a:gd name="adj" fmla="val 7501"/>
            </a:avLst>
          </a:prstGeom>
          <a:solidFill>
            <a:srgbClr val="FCE2CF"/>
          </a:solidFill>
          <a:ln/>
        </p:spPr>
      </p:sp>
      <p:pic>
        <p:nvPicPr>
          <p:cNvPr id="14" name="Image 1" descr="preencoded.png">    </p:cNvPr>
          <p:cNvPicPr>
            <a:picLocks noChangeAspect="1"/>
          </p:cNvPicPr>
          <p:nvPr/>
        </p:nvPicPr>
        <p:blipFill>
          <a:blip r:embed="rId2"/>
          <a:stretch>
            <a:fillRect/>
          </a:stretch>
        </p:blipFill>
        <p:spPr>
          <a:xfrm>
            <a:off x="5422367" y="5106392"/>
            <a:ext cx="236234" cy="189012"/>
          </a:xfrm>
          <a:prstGeom prst="rect">
            <a:avLst/>
          </a:prstGeom>
        </p:spPr>
      </p:pic>
      <p:sp>
        <p:nvSpPr>
          <p:cNvPr id="15" name="Text 11"/>
          <p:cNvSpPr/>
          <p:nvPr/>
        </p:nvSpPr>
        <p:spPr>
          <a:xfrm>
            <a:off x="5847608" y="5074940"/>
            <a:ext cx="5493605" cy="604838"/>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000000"/>
                </a:solidFill>
                <a:latin typeface="Open Sans" pitchFamily="34" charset="0"/>
                <a:ea typeface="Open Sans" pitchFamily="34" charset="-122"/>
                <a:cs typeface="Open Sans" pitchFamily="34" charset="-120"/>
              </a:rPr>
              <a:t>Good pouring starts before the bottle is opened — preparation reduces mistakes.</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800199"/>
            <a:ext cx="6296860" cy="472480"/>
          </a:xfrm>
          <a:prstGeom prst="rect">
            <a:avLst/>
          </a:prstGeom>
          <a:noFill/>
          <a:ln/>
        </p:spPr>
        <p:txBody>
          <a:bodyPr wrap="none" lIns="0" tIns="0" rIns="0" bIns="0" rtlCol="0" anchor="t"/>
          <a:lstStyle/>
          <a:p>
            <a:pPr algn="l" indent="0" marL="0">
              <a:lnSpc>
                <a:spcPct val="104000"/>
              </a:lnSpc>
              <a:buNone/>
            </a:pPr>
            <a:r>
              <a:rPr lang="en-US" sz="2950" spc="-89" kern="0" dirty="0">
                <a:solidFill>
                  <a:srgbClr val="2C3F42"/>
                </a:solidFill>
                <a:latin typeface="Bitter Medium" pitchFamily="34" charset="0"/>
                <a:ea typeface="Bitter Medium" pitchFamily="34" charset="-122"/>
                <a:cs typeface="Bitter Medium" pitchFamily="34" charset="-120"/>
              </a:rPr>
              <a:t>Presenting the Wine</a:t>
            </a:r>
            <a:endParaRPr lang="en-US" sz="2950" dirty="0"/>
          </a:p>
        </p:txBody>
      </p:sp>
      <p:sp>
        <p:nvSpPr>
          <p:cNvPr id="4" name="Text 1"/>
          <p:cNvSpPr/>
          <p:nvPr/>
        </p:nvSpPr>
        <p:spPr>
          <a:xfrm>
            <a:off x="5233360" y="1556147"/>
            <a:ext cx="6296860" cy="1209675"/>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Present the bottle to the guest with the label facing them. Hold the bottle by the body or lower part and announce the wine name and vintage. Allow the host or ordering guest to confirm before you open it. Never obscure the label during presentation — transparency builds trust.</a:t>
            </a:r>
            <a:endParaRPr lang="en-US" sz="1450" dirty="0"/>
          </a:p>
        </p:txBody>
      </p:sp>
      <p:sp>
        <p:nvSpPr>
          <p:cNvPr id="5" name="Text 2"/>
          <p:cNvSpPr/>
          <p:nvPr/>
        </p:nvSpPr>
        <p:spPr>
          <a:xfrm>
            <a:off x="5233360" y="2978448"/>
            <a:ext cx="378014" cy="236240"/>
          </a:xfrm>
          <a:prstGeom prst="rect">
            <a:avLst/>
          </a:prstGeom>
          <a:noFill/>
          <a:ln/>
        </p:spPr>
        <p:txBody>
          <a:bodyPr wrap="none" lIns="0" tIns="0" rIns="0" bIns="0" rtlCol="0" anchor="ctr"/>
          <a:lstStyle/>
          <a:p>
            <a:pPr algn="l" indent="0" marL="0">
              <a:lnSpc>
                <a:spcPct val="100000"/>
              </a:lnSpc>
              <a:buNone/>
            </a:pPr>
            <a:r>
              <a:rPr lang="en-US" sz="1450" spc="-45" kern="0" dirty="0">
                <a:solidFill>
                  <a:srgbClr val="2B2E3C"/>
                </a:solidFill>
                <a:latin typeface="Bitter Light" pitchFamily="34" charset="0"/>
                <a:ea typeface="Bitter Light" pitchFamily="34" charset="-122"/>
                <a:cs typeface="Bitter Light" pitchFamily="34" charset="-120"/>
              </a:rPr>
              <a:t>01</a:t>
            </a:r>
            <a:endParaRPr lang="en-US" sz="1450" dirty="0"/>
          </a:p>
        </p:txBody>
      </p:sp>
      <p:sp>
        <p:nvSpPr>
          <p:cNvPr id="6" name="Shape 3"/>
          <p:cNvSpPr/>
          <p:nvPr/>
        </p:nvSpPr>
        <p:spPr>
          <a:xfrm>
            <a:off x="5233360" y="3274318"/>
            <a:ext cx="3053877" cy="25400"/>
          </a:xfrm>
          <a:prstGeom prst="rect">
            <a:avLst/>
          </a:prstGeom>
          <a:solidFill>
            <a:srgbClr val="D2600F"/>
          </a:solidFill>
          <a:ln/>
        </p:spPr>
      </p:sp>
      <p:sp>
        <p:nvSpPr>
          <p:cNvPr id="7" name="Text 4"/>
          <p:cNvSpPr/>
          <p:nvPr/>
        </p:nvSpPr>
        <p:spPr>
          <a:xfrm>
            <a:off x="5233360" y="3419574"/>
            <a:ext cx="3053877" cy="295275"/>
          </a:xfrm>
          <a:prstGeom prst="rect">
            <a:avLst/>
          </a:prstGeom>
          <a:noFill/>
          <a:ln/>
        </p:spPr>
        <p:txBody>
          <a:bodyPr wrap="none" lIns="0" tIns="0" rIns="0" bIns="0" rtlCol="0" anchor="t"/>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Hold</a:t>
            </a:r>
            <a:endParaRPr lang="en-US" sz="1850" dirty="0"/>
          </a:p>
        </p:txBody>
      </p:sp>
      <p:sp>
        <p:nvSpPr>
          <p:cNvPr id="8" name="Text 5"/>
          <p:cNvSpPr/>
          <p:nvPr/>
        </p:nvSpPr>
        <p:spPr>
          <a:xfrm>
            <a:off x="5233360" y="3828256"/>
            <a:ext cx="3053877" cy="302419"/>
          </a:xfrm>
          <a:prstGeom prst="rect">
            <a:avLst/>
          </a:prstGeom>
          <a:noFill/>
          <a:ln/>
        </p:spPr>
        <p:txBody>
          <a:bodyPr wrap="none" lIns="0" tIns="0" rIns="0" bIns="0" rtlCol="0" anchor="t"/>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Body or lower bottle — steady grip.</a:t>
            </a:r>
            <a:endParaRPr lang="en-US" sz="1450" dirty="0"/>
          </a:p>
        </p:txBody>
      </p:sp>
      <p:sp>
        <p:nvSpPr>
          <p:cNvPr id="9" name="Text 6"/>
          <p:cNvSpPr/>
          <p:nvPr/>
        </p:nvSpPr>
        <p:spPr>
          <a:xfrm>
            <a:off x="8476244" y="2978448"/>
            <a:ext cx="378014" cy="236240"/>
          </a:xfrm>
          <a:prstGeom prst="rect">
            <a:avLst/>
          </a:prstGeom>
          <a:noFill/>
          <a:ln/>
        </p:spPr>
        <p:txBody>
          <a:bodyPr wrap="none" lIns="0" tIns="0" rIns="0" bIns="0" rtlCol="0" anchor="ctr"/>
          <a:lstStyle/>
          <a:p>
            <a:pPr algn="l" indent="0" marL="0">
              <a:lnSpc>
                <a:spcPct val="100000"/>
              </a:lnSpc>
              <a:buNone/>
            </a:pPr>
            <a:r>
              <a:rPr lang="en-US" sz="1450" spc="-45" kern="0" dirty="0">
                <a:solidFill>
                  <a:srgbClr val="2B2E3C"/>
                </a:solidFill>
                <a:latin typeface="Bitter Light" pitchFamily="34" charset="0"/>
                <a:ea typeface="Bitter Light" pitchFamily="34" charset="-122"/>
                <a:cs typeface="Bitter Light" pitchFamily="34" charset="-120"/>
              </a:rPr>
              <a:t>02</a:t>
            </a:r>
            <a:endParaRPr lang="en-US" sz="1450" dirty="0"/>
          </a:p>
        </p:txBody>
      </p:sp>
      <p:sp>
        <p:nvSpPr>
          <p:cNvPr id="10" name="Shape 7"/>
          <p:cNvSpPr/>
          <p:nvPr/>
        </p:nvSpPr>
        <p:spPr>
          <a:xfrm>
            <a:off x="8476244" y="3274318"/>
            <a:ext cx="3053976" cy="25400"/>
          </a:xfrm>
          <a:prstGeom prst="rect">
            <a:avLst/>
          </a:prstGeom>
          <a:solidFill>
            <a:srgbClr val="D2600F"/>
          </a:solidFill>
          <a:ln/>
        </p:spPr>
      </p:sp>
      <p:sp>
        <p:nvSpPr>
          <p:cNvPr id="11" name="Text 8"/>
          <p:cNvSpPr/>
          <p:nvPr/>
        </p:nvSpPr>
        <p:spPr>
          <a:xfrm>
            <a:off x="8476244" y="3419574"/>
            <a:ext cx="3053976" cy="295275"/>
          </a:xfrm>
          <a:prstGeom prst="rect">
            <a:avLst/>
          </a:prstGeom>
          <a:noFill/>
          <a:ln/>
        </p:spPr>
        <p:txBody>
          <a:bodyPr wrap="none" lIns="0" tIns="0" rIns="0" bIns="0" rtlCol="0" anchor="t"/>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Show</a:t>
            </a:r>
            <a:endParaRPr lang="en-US" sz="1850" dirty="0"/>
          </a:p>
        </p:txBody>
      </p:sp>
      <p:sp>
        <p:nvSpPr>
          <p:cNvPr id="12" name="Text 9"/>
          <p:cNvSpPr/>
          <p:nvPr/>
        </p:nvSpPr>
        <p:spPr>
          <a:xfrm>
            <a:off x="8476244" y="3828256"/>
            <a:ext cx="3053976" cy="604838"/>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Label facing guest; state name &amp; vintage.</a:t>
            </a:r>
            <a:endParaRPr lang="en-US" sz="1450" dirty="0"/>
          </a:p>
        </p:txBody>
      </p:sp>
      <p:sp>
        <p:nvSpPr>
          <p:cNvPr id="13" name="Text 10"/>
          <p:cNvSpPr/>
          <p:nvPr/>
        </p:nvSpPr>
        <p:spPr>
          <a:xfrm>
            <a:off x="5233360" y="4763790"/>
            <a:ext cx="378014" cy="236240"/>
          </a:xfrm>
          <a:prstGeom prst="rect">
            <a:avLst/>
          </a:prstGeom>
          <a:noFill/>
          <a:ln/>
        </p:spPr>
        <p:txBody>
          <a:bodyPr wrap="none" lIns="0" tIns="0" rIns="0" bIns="0" rtlCol="0" anchor="ctr"/>
          <a:lstStyle/>
          <a:p>
            <a:pPr algn="l" indent="0" marL="0">
              <a:lnSpc>
                <a:spcPct val="100000"/>
              </a:lnSpc>
              <a:buNone/>
            </a:pPr>
            <a:r>
              <a:rPr lang="en-US" sz="1450" spc="-45" kern="0" dirty="0">
                <a:solidFill>
                  <a:srgbClr val="2B2E3C"/>
                </a:solidFill>
                <a:latin typeface="Bitter Light" pitchFamily="34" charset="0"/>
                <a:ea typeface="Bitter Light" pitchFamily="34" charset="-122"/>
                <a:cs typeface="Bitter Light" pitchFamily="34" charset="-120"/>
              </a:rPr>
              <a:t>03</a:t>
            </a:r>
            <a:endParaRPr lang="en-US" sz="1450" dirty="0"/>
          </a:p>
        </p:txBody>
      </p:sp>
      <p:sp>
        <p:nvSpPr>
          <p:cNvPr id="14" name="Shape 11"/>
          <p:cNvSpPr/>
          <p:nvPr/>
        </p:nvSpPr>
        <p:spPr>
          <a:xfrm>
            <a:off x="5233360" y="5059660"/>
            <a:ext cx="6296860" cy="25400"/>
          </a:xfrm>
          <a:prstGeom prst="rect">
            <a:avLst/>
          </a:prstGeom>
          <a:solidFill>
            <a:srgbClr val="D2600F"/>
          </a:solidFill>
          <a:ln/>
        </p:spPr>
      </p:sp>
      <p:sp>
        <p:nvSpPr>
          <p:cNvPr id="15" name="Text 12"/>
          <p:cNvSpPr/>
          <p:nvPr/>
        </p:nvSpPr>
        <p:spPr>
          <a:xfrm>
            <a:off x="5233360" y="5204916"/>
            <a:ext cx="6296860" cy="295275"/>
          </a:xfrm>
          <a:prstGeom prst="rect">
            <a:avLst/>
          </a:prstGeom>
          <a:noFill/>
          <a:ln/>
        </p:spPr>
        <p:txBody>
          <a:bodyPr wrap="none" lIns="0" tIns="0" rIns="0" bIns="0" rtlCol="0" anchor="t"/>
          <a:lstStyle/>
          <a:p>
            <a:pPr algn="l" indent="0" marL="0">
              <a:lnSpc>
                <a:spcPct val="104000"/>
              </a:lnSpc>
              <a:buNone/>
            </a:pPr>
            <a:r>
              <a:rPr lang="en-US" sz="1850" spc="-56" kern="0" dirty="0">
                <a:solidFill>
                  <a:srgbClr val="2B2E3C"/>
                </a:solidFill>
                <a:latin typeface="Bitter Medium" pitchFamily="34" charset="0"/>
                <a:ea typeface="Bitter Medium" pitchFamily="34" charset="-122"/>
                <a:cs typeface="Bitter Medium" pitchFamily="34" charset="-120"/>
              </a:rPr>
              <a:t>Confirm</a:t>
            </a:r>
            <a:endParaRPr lang="en-US" sz="1850" dirty="0"/>
          </a:p>
        </p:txBody>
      </p:sp>
      <p:sp>
        <p:nvSpPr>
          <p:cNvPr id="16" name="Text 13"/>
          <p:cNvSpPr/>
          <p:nvPr/>
        </p:nvSpPr>
        <p:spPr>
          <a:xfrm>
            <a:off x="5233360" y="5613598"/>
            <a:ext cx="6296860" cy="302419"/>
          </a:xfrm>
          <a:prstGeom prst="rect">
            <a:avLst/>
          </a:prstGeom>
          <a:noFill/>
          <a:ln/>
        </p:spPr>
        <p:txBody>
          <a:bodyPr wrap="none" lIns="0" tIns="0" rIns="0" bIns="0" rtlCol="0" anchor="t"/>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Wait for guest approval before opening.</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191816"/>
            <a:ext cx="6296860" cy="472480"/>
          </a:xfrm>
          <a:prstGeom prst="rect">
            <a:avLst/>
          </a:prstGeom>
          <a:noFill/>
          <a:ln/>
        </p:spPr>
        <p:txBody>
          <a:bodyPr wrap="none" lIns="0" tIns="0" rIns="0" bIns="0" rtlCol="0" anchor="t"/>
          <a:lstStyle/>
          <a:p>
            <a:pPr algn="l" indent="0" marL="0">
              <a:lnSpc>
                <a:spcPct val="104000"/>
              </a:lnSpc>
              <a:buNone/>
            </a:pPr>
            <a:r>
              <a:rPr lang="en-US" sz="2950" spc="-89" kern="0" dirty="0">
                <a:solidFill>
                  <a:srgbClr val="2C3F42"/>
                </a:solidFill>
                <a:latin typeface="Bitter Medium" pitchFamily="34" charset="0"/>
                <a:ea typeface="Bitter Medium" pitchFamily="34" charset="-122"/>
                <a:cs typeface="Bitter Medium" pitchFamily="34" charset="-120"/>
              </a:rPr>
              <a:t>Opening a Still Wine — Step-by-Step</a:t>
            </a:r>
            <a:endParaRPr lang="en-US" sz="2950" dirty="0"/>
          </a:p>
        </p:txBody>
      </p:sp>
      <p:sp>
        <p:nvSpPr>
          <p:cNvPr id="4" name="Text 1"/>
          <p:cNvSpPr/>
          <p:nvPr/>
        </p:nvSpPr>
        <p:spPr>
          <a:xfrm>
            <a:off x="5233360" y="1947763"/>
            <a:ext cx="6296860" cy="2447330"/>
          </a:xfrm>
          <a:prstGeom prst="rect">
            <a:avLst/>
          </a:prstGeom>
          <a:noFill/>
          <a:ln/>
        </p:spPr>
        <p:txBody>
          <a:bodyPr wrap="square" lIns="0" tIns="0" rIns="0" bIns="0" rtlCol="0" anchor="t">
            <a:normAutofit/>
          </a:bodyPr>
          <a:lstStyle/>
          <a:p>
            <a:pPr algn="l" marL="294640" indent="-294640">
              <a:lnSpc>
                <a:spcPct val="133000"/>
              </a:lnSpc>
              <a:buSzPct val="100000"/>
              <a:buFont typeface="+mj-lt"/>
              <a:buAutoNum type="arabicPeriod" startAt="1"/>
            </a:pPr>
            <a:r>
              <a:rPr lang="en-US" sz="1450" spc="-30" kern="0" dirty="0">
                <a:solidFill>
                  <a:srgbClr val="2B2E3C"/>
                </a:solidFill>
                <a:latin typeface="Open Sans" pitchFamily="34" charset="0"/>
                <a:ea typeface="Open Sans" pitchFamily="34" charset="-122"/>
                <a:cs typeface="Open Sans" pitchFamily="34" charset="-120"/>
              </a:rPr>
              <a:t>Place the bottle securely on a flat surface or hold steadied at an angle.</a:t>
            </a:r>
            <a:endParaRPr lang="en-US" sz="1450" dirty="0"/>
          </a:p>
          <a:p>
            <a:pPr algn="l" marL="294640" indent="-294640">
              <a:lnSpc>
                <a:spcPct val="133000"/>
              </a:lnSpc>
              <a:buSzPct val="100000"/>
              <a:buFont typeface="+mj-lt"/>
              <a:buAutoNum type="arabicPeriod" startAt="2"/>
            </a:pPr>
            <a:r>
              <a:rPr lang="en-US" sz="1450" spc="-30" kern="0" dirty="0">
                <a:solidFill>
                  <a:srgbClr val="2B2E3C"/>
                </a:solidFill>
                <a:latin typeface="Open Sans" pitchFamily="34" charset="0"/>
                <a:ea typeface="Open Sans" pitchFamily="34" charset="-122"/>
                <a:cs typeface="Open Sans" pitchFamily="34" charset="-120"/>
              </a:rPr>
              <a:t>Cut the capsule neatly below the lip and remove it cleanly.</a:t>
            </a:r>
            <a:endParaRPr lang="en-US" sz="1450" dirty="0"/>
          </a:p>
          <a:p>
            <a:pPr algn="l" marL="294640" indent="-294640">
              <a:lnSpc>
                <a:spcPct val="133000"/>
              </a:lnSpc>
              <a:buSzPct val="100000"/>
              <a:buFont typeface="+mj-lt"/>
              <a:buAutoNum type="arabicPeriod" startAt="3"/>
            </a:pPr>
            <a:r>
              <a:rPr lang="en-US" sz="1450" spc="-30" kern="0" dirty="0">
                <a:solidFill>
                  <a:srgbClr val="2B2E3C"/>
                </a:solidFill>
                <a:latin typeface="Open Sans" pitchFamily="34" charset="0"/>
                <a:ea typeface="Open Sans" pitchFamily="34" charset="-122"/>
                <a:cs typeface="Open Sans" pitchFamily="34" charset="-120"/>
              </a:rPr>
              <a:t>Wipe the bottle neck with a clean cloth to remove dust or residue.</a:t>
            </a:r>
            <a:endParaRPr lang="en-US" sz="1450" dirty="0"/>
          </a:p>
          <a:p>
            <a:pPr algn="l" marL="294640" indent="-294640">
              <a:lnSpc>
                <a:spcPct val="133000"/>
              </a:lnSpc>
              <a:buSzPct val="100000"/>
              <a:buFont typeface="+mj-lt"/>
              <a:buAutoNum type="arabicPeriod" startAt="4"/>
            </a:pPr>
            <a:r>
              <a:rPr lang="en-US" sz="1450" spc="-30" kern="0" dirty="0">
                <a:solidFill>
                  <a:srgbClr val="2B2E3C"/>
                </a:solidFill>
                <a:latin typeface="Open Sans" pitchFamily="34" charset="0"/>
                <a:ea typeface="Open Sans" pitchFamily="34" charset="-122"/>
                <a:cs typeface="Open Sans" pitchFamily="34" charset="-120"/>
              </a:rPr>
              <a:t>Insert the corkscrew straight into the cork; extract smoothly without jerks.</a:t>
            </a:r>
            <a:endParaRPr lang="en-US" sz="1450" dirty="0"/>
          </a:p>
          <a:p>
            <a:pPr algn="l" marL="294640" indent="-294640">
              <a:lnSpc>
                <a:spcPct val="133000"/>
              </a:lnSpc>
              <a:buSzPct val="100000"/>
              <a:buFont typeface="+mj-lt"/>
              <a:buAutoNum type="arabicPeriod" startAt="5"/>
            </a:pPr>
            <a:r>
              <a:rPr lang="en-US" sz="1450" spc="-30" kern="0" dirty="0">
                <a:solidFill>
                  <a:srgbClr val="2B2E3C"/>
                </a:solidFill>
                <a:latin typeface="Open Sans" pitchFamily="34" charset="0"/>
                <a:ea typeface="Open Sans" pitchFamily="34" charset="-122"/>
                <a:cs typeface="Open Sans" pitchFamily="34" charset="-120"/>
              </a:rPr>
              <a:t>Inspect the cork for faults (mold, crumbly texture, off-odors).</a:t>
            </a:r>
            <a:endParaRPr lang="en-US" sz="1450" dirty="0"/>
          </a:p>
          <a:p>
            <a:pPr algn="l" marL="294640" indent="-294640">
              <a:lnSpc>
                <a:spcPct val="133000"/>
              </a:lnSpc>
              <a:buSzPct val="100000"/>
              <a:buFont typeface="+mj-lt"/>
              <a:buAutoNum type="arabicPeriod" startAt="6"/>
            </a:pPr>
            <a:r>
              <a:rPr lang="en-US" sz="1450" spc="-30" kern="0" dirty="0">
                <a:solidFill>
                  <a:srgbClr val="2B2E3C"/>
                </a:solidFill>
                <a:latin typeface="Open Sans" pitchFamily="34" charset="0"/>
                <a:ea typeface="Open Sans" pitchFamily="34" charset="-122"/>
                <a:cs typeface="Open Sans" pitchFamily="34" charset="-120"/>
              </a:rPr>
              <a:t>Wipe the neck again after removal to catch any debris or droplets.</a:t>
            </a:r>
            <a:endParaRPr lang="en-US" sz="1450" dirty="0"/>
          </a:p>
        </p:txBody>
      </p:sp>
      <p:sp>
        <p:nvSpPr>
          <p:cNvPr id="5" name="Shape 2"/>
          <p:cNvSpPr/>
          <p:nvPr/>
        </p:nvSpPr>
        <p:spPr>
          <a:xfrm>
            <a:off x="5233360" y="4607719"/>
            <a:ext cx="6296860" cy="1058366"/>
          </a:xfrm>
          <a:prstGeom prst="roundRect">
            <a:avLst>
              <a:gd name="adj" fmla="val 7501"/>
            </a:avLst>
          </a:prstGeom>
          <a:solidFill>
            <a:srgbClr val="B6D6FC"/>
          </a:solidFill>
          <a:ln/>
        </p:spPr>
      </p:sp>
      <p:pic>
        <p:nvPicPr>
          <p:cNvPr id="6" name="Image 1" descr="preencoded.png">    </p:cNvPr>
          <p:cNvPicPr>
            <a:picLocks noChangeAspect="1"/>
          </p:cNvPicPr>
          <p:nvPr/>
        </p:nvPicPr>
        <p:blipFill>
          <a:blip r:embed="rId2"/>
          <a:stretch>
            <a:fillRect/>
          </a:stretch>
        </p:blipFill>
        <p:spPr>
          <a:xfrm>
            <a:off x="5422367" y="4875411"/>
            <a:ext cx="236234" cy="189012"/>
          </a:xfrm>
          <a:prstGeom prst="rect">
            <a:avLst/>
          </a:prstGeom>
        </p:spPr>
      </p:pic>
      <p:sp>
        <p:nvSpPr>
          <p:cNvPr id="7" name="Text 3"/>
          <p:cNvSpPr/>
          <p:nvPr/>
        </p:nvSpPr>
        <p:spPr>
          <a:xfrm>
            <a:off x="5847608" y="4843959"/>
            <a:ext cx="5493605" cy="604838"/>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000000"/>
                </a:solidFill>
                <a:latin typeface="Open Sans" pitchFamily="34" charset="0"/>
                <a:ea typeface="Open Sans" pitchFamily="34" charset="-122"/>
                <a:cs typeface="Open Sans" pitchFamily="34" charset="-120"/>
              </a:rPr>
              <a:t>For beginners: avoid a loud pop; smooth, quiet openings feel more professional.</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61475" y="2275582"/>
            <a:ext cx="4070744" cy="2306737"/>
          </a:xfrm>
          <a:prstGeom prst="rect">
            <a:avLst/>
          </a:prstGeom>
        </p:spPr>
      </p:pic>
      <p:sp>
        <p:nvSpPr>
          <p:cNvPr id="3" name="Text 0"/>
          <p:cNvSpPr/>
          <p:nvPr/>
        </p:nvSpPr>
        <p:spPr>
          <a:xfrm>
            <a:off x="5199726" y="1250851"/>
            <a:ext cx="6336745" cy="472480"/>
          </a:xfrm>
          <a:prstGeom prst="rect">
            <a:avLst/>
          </a:prstGeom>
          <a:noFill/>
          <a:ln/>
        </p:spPr>
        <p:txBody>
          <a:bodyPr wrap="none" lIns="0" tIns="0" rIns="0" bIns="0" rtlCol="0" anchor="t"/>
          <a:lstStyle/>
          <a:p>
            <a:pPr algn="l" indent="0" marL="0">
              <a:lnSpc>
                <a:spcPct val="104000"/>
              </a:lnSpc>
              <a:buNone/>
            </a:pPr>
            <a:r>
              <a:rPr lang="en-US" sz="2950" spc="-89" kern="0" dirty="0">
                <a:solidFill>
                  <a:srgbClr val="2C3F42"/>
                </a:solidFill>
                <a:latin typeface="Bitter Medium" pitchFamily="34" charset="0"/>
                <a:ea typeface="Bitter Medium" pitchFamily="34" charset="-122"/>
                <a:cs typeface="Bitter Medium" pitchFamily="34" charset="-120"/>
              </a:rPr>
              <a:t>The Correct Pour</a:t>
            </a:r>
            <a:endParaRPr lang="en-US" sz="2950" dirty="0"/>
          </a:p>
        </p:txBody>
      </p:sp>
      <p:sp>
        <p:nvSpPr>
          <p:cNvPr id="4" name="Text 1"/>
          <p:cNvSpPr/>
          <p:nvPr/>
        </p:nvSpPr>
        <p:spPr>
          <a:xfrm>
            <a:off x="5199726" y="1912342"/>
            <a:ext cx="6336745" cy="1209675"/>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2B2E3C"/>
                </a:solidFill>
                <a:latin typeface="Open Sans" pitchFamily="34" charset="0"/>
                <a:ea typeface="Open Sans" pitchFamily="34" charset="-122"/>
                <a:cs typeface="Open Sans" pitchFamily="34" charset="-120"/>
              </a:rPr>
              <a:t>A standard serving is about 150 ml (varies by venue). Pour slowly, aiming for the centre or side of the glass. Keep the label visible, never touch the glass with the bottle, and stop before the glass looks too full. At the end of the pour, twist the bottle slightly to prevent drips and lift smoothly.</a:t>
            </a:r>
            <a:endParaRPr lang="en-US" sz="1450" dirty="0"/>
          </a:p>
        </p:txBody>
      </p:sp>
      <p:sp>
        <p:nvSpPr>
          <p:cNvPr id="5" name="Text 2"/>
          <p:cNvSpPr/>
          <p:nvPr/>
        </p:nvSpPr>
        <p:spPr>
          <a:xfrm>
            <a:off x="5199726" y="3292078"/>
            <a:ext cx="6336745" cy="1039416"/>
          </a:xfrm>
          <a:prstGeom prst="rect">
            <a:avLst/>
          </a:prstGeom>
          <a:noFill/>
          <a:ln/>
        </p:spPr>
        <p:txBody>
          <a:bodyPr wrap="square" lIns="0" tIns="75608" rIns="0" bIns="0" rtlCol="0" anchor="t">
            <a:normAutofit/>
          </a:bodyPr>
          <a:lstStyle/>
          <a:p>
            <a:pPr algn="l" marL="294640" indent="-294640">
              <a:lnSpc>
                <a:spcPct val="133000"/>
              </a:lnSpc>
              <a:buSzPct val="100000"/>
              <a:buChar char="•"/>
            </a:pPr>
            <a:r>
              <a:rPr lang="en-US" sz="1450" spc="-30" kern="0" dirty="0">
                <a:solidFill>
                  <a:srgbClr val="2B2E3C"/>
                </a:solidFill>
                <a:latin typeface="Open Sans" pitchFamily="34" charset="0"/>
                <a:ea typeface="Open Sans" pitchFamily="34" charset="-122"/>
                <a:cs typeface="Open Sans" pitchFamily="34" charset="-120"/>
              </a:rPr>
              <a:t>Hold the bottle firmly — control the flow</a:t>
            </a:r>
            <a:endParaRPr lang="en-US" sz="1450" dirty="0"/>
          </a:p>
          <a:p>
            <a:pPr algn="l" marL="294640" indent="-294640">
              <a:lnSpc>
                <a:spcPct val="133000"/>
              </a:lnSpc>
              <a:buSzPct val="100000"/>
              <a:buChar char="•"/>
            </a:pPr>
            <a:r>
              <a:rPr lang="en-US" sz="1450" spc="-30" kern="0" dirty="0">
                <a:solidFill>
                  <a:srgbClr val="2B2E3C"/>
                </a:solidFill>
                <a:latin typeface="Open Sans" pitchFamily="34" charset="0"/>
                <a:ea typeface="Open Sans" pitchFamily="34" charset="-122"/>
                <a:cs typeface="Open Sans" pitchFamily="34" charset="-120"/>
              </a:rPr>
              <a:t>Pour slowly &amp; steadily — avoid splashes</a:t>
            </a:r>
            <a:endParaRPr lang="en-US" sz="1450" dirty="0"/>
          </a:p>
          <a:p>
            <a:pPr algn="l" marL="294640" indent="-294640">
              <a:lnSpc>
                <a:spcPct val="133000"/>
              </a:lnSpc>
              <a:buSzPct val="100000"/>
              <a:buChar char="•"/>
            </a:pPr>
            <a:r>
              <a:rPr lang="en-US" sz="1450" spc="-30" kern="0" dirty="0">
                <a:solidFill>
                  <a:srgbClr val="2B2E3C"/>
                </a:solidFill>
                <a:latin typeface="Open Sans" pitchFamily="34" charset="0"/>
                <a:ea typeface="Open Sans" pitchFamily="34" charset="-122"/>
                <a:cs typeface="Open Sans" pitchFamily="34" charset="-120"/>
              </a:rPr>
              <a:t>Do the finishing twist to stop drips</a:t>
            </a:r>
            <a:endParaRPr lang="en-US" sz="1450" dirty="0"/>
          </a:p>
        </p:txBody>
      </p:sp>
      <p:sp>
        <p:nvSpPr>
          <p:cNvPr id="6" name="Shape 3"/>
          <p:cNvSpPr/>
          <p:nvPr/>
        </p:nvSpPr>
        <p:spPr>
          <a:xfrm>
            <a:off x="5199726" y="4544120"/>
            <a:ext cx="6336745" cy="1039416"/>
          </a:xfrm>
          <a:prstGeom prst="roundRect">
            <a:avLst>
              <a:gd name="adj" fmla="val 7638"/>
            </a:avLst>
          </a:prstGeom>
          <a:solidFill>
            <a:srgbClr val="FCE2CF"/>
          </a:solidFill>
          <a:ln/>
        </p:spPr>
      </p:sp>
      <p:pic>
        <p:nvPicPr>
          <p:cNvPr id="7" name="Image 1" descr="preencoded.png">    </p:cNvPr>
          <p:cNvPicPr>
            <a:picLocks noChangeAspect="1"/>
          </p:cNvPicPr>
          <p:nvPr/>
        </p:nvPicPr>
        <p:blipFill>
          <a:blip r:embed="rId2"/>
          <a:stretch>
            <a:fillRect/>
          </a:stretch>
        </p:blipFill>
        <p:spPr>
          <a:xfrm>
            <a:off x="5388733" y="4837212"/>
            <a:ext cx="236234" cy="189012"/>
          </a:xfrm>
          <a:prstGeom prst="rect">
            <a:avLst/>
          </a:prstGeom>
        </p:spPr>
      </p:pic>
      <p:sp>
        <p:nvSpPr>
          <p:cNvPr id="8" name="Text 4"/>
          <p:cNvSpPr/>
          <p:nvPr/>
        </p:nvSpPr>
        <p:spPr>
          <a:xfrm>
            <a:off x="5813974" y="4761409"/>
            <a:ext cx="5533490" cy="604838"/>
          </a:xfrm>
          <a:prstGeom prst="rect">
            <a:avLst/>
          </a:prstGeom>
          <a:noFill/>
          <a:ln/>
        </p:spPr>
        <p:txBody>
          <a:bodyPr wrap="square" lIns="0" tIns="0" rIns="0" bIns="0" rtlCol="0" anchor="t">
            <a:normAutofit/>
          </a:bodyPr>
          <a:lstStyle/>
          <a:p>
            <a:pPr algn="l" indent="0" marL="0">
              <a:lnSpc>
                <a:spcPct val="133000"/>
              </a:lnSpc>
              <a:buNone/>
            </a:pPr>
            <a:r>
              <a:rPr lang="en-US" sz="1450" spc="-30" kern="0" dirty="0">
                <a:solidFill>
                  <a:srgbClr val="000000"/>
                </a:solidFill>
                <a:latin typeface="Open Sans" pitchFamily="34" charset="0"/>
                <a:ea typeface="Open Sans" pitchFamily="34" charset="-122"/>
                <a:cs typeface="Open Sans" pitchFamily="34" charset="-120"/>
              </a:rPr>
              <a:t>Use a measuring pour for training until you can judge portions by eye.</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649684"/>
            <a:ext cx="6296860" cy="841573"/>
          </a:xfrm>
          <a:prstGeom prst="rect">
            <a:avLst/>
          </a:prstGeom>
          <a:noFill/>
          <a:ln/>
        </p:spPr>
        <p:txBody>
          <a:bodyPr wrap="square" lIns="0" tIns="0" rIns="0" bIns="0" rtlCol="0" anchor="t">
            <a:normAutofit/>
          </a:bodyPr>
          <a:lstStyle/>
          <a:p>
            <a:pPr algn="l" indent="0" marL="0">
              <a:lnSpc>
                <a:spcPct val="104000"/>
              </a:lnSpc>
              <a:buNone/>
            </a:pPr>
            <a:r>
              <a:rPr lang="en-US" sz="2650" spc="-80" kern="0" dirty="0">
                <a:solidFill>
                  <a:srgbClr val="2C3F42"/>
                </a:solidFill>
                <a:latin typeface="Bitter Medium" pitchFamily="34" charset="0"/>
                <a:ea typeface="Bitter Medium" pitchFamily="34" charset="-122"/>
                <a:cs typeface="Bitter Medium" pitchFamily="34" charset="-120"/>
              </a:rPr>
              <a:t>Correct Pouring Sequence — Who to Serve First</a:t>
            </a:r>
            <a:endParaRPr lang="en-US" sz="2650" dirty="0"/>
          </a:p>
        </p:txBody>
      </p:sp>
      <p:sp>
        <p:nvSpPr>
          <p:cNvPr id="4" name="Text 1"/>
          <p:cNvSpPr/>
          <p:nvPr/>
        </p:nvSpPr>
        <p:spPr>
          <a:xfrm>
            <a:off x="661475" y="1716088"/>
            <a:ext cx="6296860" cy="1018381"/>
          </a:xfrm>
          <a:prstGeom prst="rect">
            <a:avLst/>
          </a:prstGeom>
          <a:noFill/>
          <a:ln/>
        </p:spPr>
        <p:txBody>
          <a:bodyPr wrap="square" lIns="0" tIns="0" rIns="0" bIns="0" rtlCol="0" anchor="t">
            <a:normAutofit/>
          </a:bodyPr>
          <a:lstStyle/>
          <a:p>
            <a:pPr algn="l" indent="0" marL="0">
              <a:lnSpc>
                <a:spcPct val="126000"/>
              </a:lnSpc>
              <a:buNone/>
            </a:pPr>
            <a:r>
              <a:rPr lang="en-US" sz="1300" spc="-27" kern="0" dirty="0">
                <a:solidFill>
                  <a:srgbClr val="2B2E3C"/>
                </a:solidFill>
                <a:latin typeface="Open Sans" pitchFamily="34" charset="0"/>
                <a:ea typeface="Open Sans" pitchFamily="34" charset="-122"/>
                <a:cs typeface="Open Sans" pitchFamily="34" charset="-120"/>
              </a:rPr>
              <a:t>In formal service follow: Present → Open → Taste (host) → Approve → Serve guests → Host served last. Offer a small tasting pour to the host who ordered the bottle and wait for approval. After approval, proceed clockwise around the table, finishing by serving the host. Remember to adapt to your restaurant's SOP when needed.</a:t>
            </a:r>
            <a:endParaRPr lang="en-US" sz="1300" dirty="0"/>
          </a:p>
        </p:txBody>
      </p:sp>
      <p:pic>
        <p:nvPicPr>
          <p:cNvPr id="5" name="Image 1" descr="preencoded.png">    </p:cNvPr>
          <p:cNvPicPr>
            <a:picLocks noChangeAspect="1"/>
          </p:cNvPicPr>
          <p:nvPr/>
        </p:nvPicPr>
        <p:blipFill>
          <a:blip r:embed="rId2"/>
          <a:stretch>
            <a:fillRect/>
          </a:stretch>
        </p:blipFill>
        <p:spPr>
          <a:xfrm>
            <a:off x="661475" y="2903141"/>
            <a:ext cx="6296860" cy="2881908"/>
          </a:xfrm>
          <a:prstGeom prst="rect">
            <a:avLst/>
          </a:prstGeom>
        </p:spPr>
      </p:pic>
      <p:sp>
        <p:nvSpPr>
          <p:cNvPr id="6" name="Text 2"/>
          <p:cNvSpPr/>
          <p:nvPr/>
        </p:nvSpPr>
        <p:spPr>
          <a:xfrm>
            <a:off x="5482992" y="5100686"/>
            <a:ext cx="1182176" cy="227736"/>
          </a:xfrm>
          <a:prstGeom prst="rect">
            <a:avLst/>
          </a:prstGeom>
          <a:noFill/>
          <a:ln/>
        </p:spPr>
        <p:txBody>
          <a:bodyPr wrap="none" lIns="0" tIns="0" rIns="0" bIns="0" rtlCol="0" anchor="t"/>
          <a:lstStyle/>
          <a:p>
            <a:pPr algn="ctr" indent="0" marL="0">
              <a:lnSpc>
                <a:spcPct val="104000"/>
              </a:lnSpc>
              <a:buNone/>
            </a:pPr>
            <a:r>
              <a:rPr lang="en-US" sz="1400" spc="-43" kern="0" dirty="0">
                <a:solidFill>
                  <a:srgbClr val="2B2E3C"/>
                </a:solidFill>
                <a:latin typeface="Bitter Medium" pitchFamily="34" charset="0"/>
                <a:ea typeface="Bitter Medium" pitchFamily="34" charset="-122"/>
                <a:cs typeface="Bitter Medium" pitchFamily="34" charset="-120"/>
              </a:rPr>
              <a:t>Serve Guests</a:t>
            </a:r>
            <a:endParaRPr lang="en-US" sz="1400" dirty="0"/>
          </a:p>
        </p:txBody>
      </p:sp>
      <p:sp>
        <p:nvSpPr>
          <p:cNvPr id="7" name="Text 3"/>
          <p:cNvSpPr/>
          <p:nvPr/>
        </p:nvSpPr>
        <p:spPr>
          <a:xfrm>
            <a:off x="3993126" y="5100686"/>
            <a:ext cx="1182176" cy="227736"/>
          </a:xfrm>
          <a:prstGeom prst="rect">
            <a:avLst/>
          </a:prstGeom>
          <a:noFill/>
          <a:ln/>
        </p:spPr>
        <p:txBody>
          <a:bodyPr wrap="none" lIns="0" tIns="0" rIns="0" bIns="0" rtlCol="0" anchor="t"/>
          <a:lstStyle/>
          <a:p>
            <a:pPr algn="ctr" indent="0" marL="0">
              <a:lnSpc>
                <a:spcPct val="104000"/>
              </a:lnSpc>
              <a:buNone/>
            </a:pPr>
            <a:r>
              <a:rPr lang="en-US" sz="1400" spc="-43" kern="0" dirty="0">
                <a:solidFill>
                  <a:srgbClr val="2B2E3C"/>
                </a:solidFill>
                <a:latin typeface="Bitter Medium" pitchFamily="34" charset="0"/>
                <a:ea typeface="Bitter Medium" pitchFamily="34" charset="-122"/>
                <a:cs typeface="Bitter Medium" pitchFamily="34" charset="-120"/>
              </a:rPr>
              <a:t>Host Approves</a:t>
            </a:r>
            <a:endParaRPr lang="en-US" sz="1400" dirty="0"/>
          </a:p>
        </p:txBody>
      </p:sp>
      <p:sp>
        <p:nvSpPr>
          <p:cNvPr id="8" name="Text 4"/>
          <p:cNvSpPr/>
          <p:nvPr/>
        </p:nvSpPr>
        <p:spPr>
          <a:xfrm>
            <a:off x="2511357" y="5100686"/>
            <a:ext cx="1182176" cy="227736"/>
          </a:xfrm>
          <a:prstGeom prst="rect">
            <a:avLst/>
          </a:prstGeom>
          <a:noFill/>
          <a:ln/>
        </p:spPr>
        <p:txBody>
          <a:bodyPr wrap="none" lIns="0" tIns="0" rIns="0" bIns="0" rtlCol="0" anchor="t"/>
          <a:lstStyle/>
          <a:p>
            <a:pPr algn="ctr" indent="0" marL="0">
              <a:lnSpc>
                <a:spcPct val="104000"/>
              </a:lnSpc>
              <a:buNone/>
            </a:pPr>
            <a:r>
              <a:rPr lang="en-US" sz="1400" spc="-43" kern="0" dirty="0">
                <a:solidFill>
                  <a:srgbClr val="2B2E3C"/>
                </a:solidFill>
                <a:latin typeface="Bitter Medium" pitchFamily="34" charset="0"/>
                <a:ea typeface="Bitter Medium" pitchFamily="34" charset="-122"/>
                <a:cs typeface="Bitter Medium" pitchFamily="34" charset="-120"/>
              </a:rPr>
              <a:t>Offer Tasting</a:t>
            </a:r>
            <a:endParaRPr lang="en-US" sz="1400" dirty="0"/>
          </a:p>
        </p:txBody>
      </p:sp>
      <p:sp>
        <p:nvSpPr>
          <p:cNvPr id="9" name="Text 5"/>
          <p:cNvSpPr/>
          <p:nvPr/>
        </p:nvSpPr>
        <p:spPr>
          <a:xfrm>
            <a:off x="997200" y="5100686"/>
            <a:ext cx="1182176" cy="227736"/>
          </a:xfrm>
          <a:prstGeom prst="rect">
            <a:avLst/>
          </a:prstGeom>
          <a:noFill/>
          <a:ln/>
        </p:spPr>
        <p:txBody>
          <a:bodyPr wrap="none" lIns="0" tIns="0" rIns="0" bIns="0" rtlCol="0" anchor="t"/>
          <a:lstStyle/>
          <a:p>
            <a:pPr algn="ctr" indent="0" marL="0">
              <a:lnSpc>
                <a:spcPct val="104000"/>
              </a:lnSpc>
              <a:buNone/>
            </a:pPr>
            <a:r>
              <a:rPr lang="en-US" sz="1400" spc="-43" kern="0" dirty="0">
                <a:solidFill>
                  <a:srgbClr val="2B2E3C"/>
                </a:solidFill>
                <a:latin typeface="Bitter Medium" pitchFamily="34" charset="0"/>
                <a:ea typeface="Bitter Medium" pitchFamily="34" charset="-122"/>
                <a:cs typeface="Bitter Medium" pitchFamily="34" charset="-120"/>
              </a:rPr>
              <a:t>Present Bottle</a:t>
            </a:r>
            <a:endParaRPr lang="en-US" sz="1400" dirty="0"/>
          </a:p>
        </p:txBody>
      </p:sp>
      <p:sp>
        <p:nvSpPr>
          <p:cNvPr id="10" name="Text 6"/>
          <p:cNvSpPr/>
          <p:nvPr/>
        </p:nvSpPr>
        <p:spPr>
          <a:xfrm>
            <a:off x="356682" y="5953720"/>
            <a:ext cx="6906444" cy="254595"/>
          </a:xfrm>
          <a:prstGeom prst="rect">
            <a:avLst/>
          </a:prstGeom>
          <a:noFill/>
          <a:ln/>
        </p:spPr>
        <p:txBody>
          <a:bodyPr wrap="none" lIns="0" tIns="0" rIns="0" bIns="0" rtlCol="0" anchor="t"/>
          <a:lstStyle/>
          <a:p>
            <a:pPr algn="ctr" indent="0" marL="0">
              <a:lnSpc>
                <a:spcPct val="126000"/>
              </a:lnSpc>
              <a:buNone/>
            </a:pPr>
            <a:r>
              <a:rPr lang="en-US" sz="1300" spc="-27" kern="0" dirty="0">
                <a:solidFill>
                  <a:srgbClr val="2B2E3C"/>
                </a:solidFill>
                <a:latin typeface="Open Sans" pitchFamily="34" charset="0"/>
                <a:ea typeface="Open Sans" pitchFamily="34" charset="-122"/>
                <a:cs typeface="Open Sans" pitchFamily="34" charset="-120"/>
              </a:rPr>
              <a:t>This simple flow keeps service polite, clear, and guest-focused.</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776883"/>
            <a:ext cx="6296860" cy="443012"/>
          </a:xfrm>
          <a:prstGeom prst="rect">
            <a:avLst/>
          </a:prstGeom>
          <a:noFill/>
          <a:ln/>
        </p:spPr>
        <p:txBody>
          <a:bodyPr wrap="none" lIns="0" tIns="0" rIns="0" bIns="0" rtlCol="0" anchor="t"/>
          <a:lstStyle/>
          <a:p>
            <a:pPr algn="l" indent="0" marL="0">
              <a:lnSpc>
                <a:spcPct val="104000"/>
              </a:lnSpc>
              <a:buNone/>
            </a:pPr>
            <a:r>
              <a:rPr lang="en-US" sz="2750" spc="-84" kern="0" dirty="0">
                <a:solidFill>
                  <a:srgbClr val="2C3F42"/>
                </a:solidFill>
                <a:latin typeface="Bitter Medium" pitchFamily="34" charset="0"/>
                <a:ea typeface="Bitter Medium" pitchFamily="34" charset="-122"/>
                <a:cs typeface="Bitter Medium" pitchFamily="34" charset="-120"/>
              </a:rPr>
              <a:t>Common Mistakes &amp; How to Avoid Them</a:t>
            </a:r>
            <a:endParaRPr lang="en-US" sz="2750" dirty="0"/>
          </a:p>
        </p:txBody>
      </p:sp>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475" y="1469033"/>
            <a:ext cx="443001" cy="443012"/>
          </a:xfrm>
          <a:prstGeom prst="rect">
            <a:avLst/>
          </a:prstGeom>
        </p:spPr>
      </p:pic>
      <p:sp>
        <p:nvSpPr>
          <p:cNvPr id="5" name="Text 1"/>
          <p:cNvSpPr/>
          <p:nvPr/>
        </p:nvSpPr>
        <p:spPr>
          <a:xfrm>
            <a:off x="1312135" y="1469033"/>
            <a:ext cx="5646199" cy="276920"/>
          </a:xfrm>
          <a:prstGeom prst="rect">
            <a:avLst/>
          </a:prstGeom>
          <a:noFill/>
          <a:ln/>
        </p:spPr>
        <p:txBody>
          <a:bodyPr wrap="none" lIns="0" tIns="0" rIns="0" bIns="0" rtlCol="0" anchor="t"/>
          <a:lstStyle/>
          <a:p>
            <a:pPr algn="l" indent="0" marL="0">
              <a:lnSpc>
                <a:spcPct val="104000"/>
              </a:lnSpc>
              <a:buNone/>
            </a:pPr>
            <a:r>
              <a:rPr lang="en-US" sz="1700" spc="-52" kern="0" dirty="0">
                <a:solidFill>
                  <a:srgbClr val="2B2E3C"/>
                </a:solidFill>
                <a:latin typeface="Bitter Medium" pitchFamily="34" charset="0"/>
                <a:ea typeface="Bitter Medium" pitchFamily="34" charset="-122"/>
                <a:cs typeface="Bitter Medium" pitchFamily="34" charset="-120"/>
              </a:rPr>
              <a:t>Overfilling</a:t>
            </a:r>
            <a:endParaRPr lang="en-US" sz="1700" dirty="0"/>
          </a:p>
        </p:txBody>
      </p:sp>
      <p:sp>
        <p:nvSpPr>
          <p:cNvPr id="6" name="Text 2"/>
          <p:cNvSpPr/>
          <p:nvPr/>
        </p:nvSpPr>
        <p:spPr>
          <a:xfrm>
            <a:off x="1312135" y="1845568"/>
            <a:ext cx="5646199" cy="274638"/>
          </a:xfrm>
          <a:prstGeom prst="rect">
            <a:avLst/>
          </a:prstGeom>
          <a:noFill/>
          <a:ln/>
        </p:spPr>
        <p:txBody>
          <a:bodyPr wrap="none" lIns="0" tIns="0" rIns="0" bIns="0" rtlCol="0" anchor="t"/>
          <a:lstStyle/>
          <a:p>
            <a:pPr algn="l" indent="0" marL="0">
              <a:lnSpc>
                <a:spcPct val="129000"/>
              </a:lnSpc>
              <a:buNone/>
            </a:pPr>
            <a:r>
              <a:rPr lang="en-US" sz="1350" spc="-28" kern="0" dirty="0">
                <a:solidFill>
                  <a:srgbClr val="2B2E3C"/>
                </a:solidFill>
                <a:latin typeface="Open Sans" pitchFamily="34" charset="0"/>
                <a:ea typeface="Open Sans" pitchFamily="34" charset="-122"/>
                <a:cs typeface="Open Sans" pitchFamily="34" charset="-120"/>
              </a:rPr>
              <a:t>Stop before the glass looks crowded — guests need room to swirl.</a:t>
            </a:r>
            <a:endParaRPr lang="en-US" sz="135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75" y="2452390"/>
            <a:ext cx="443001" cy="443012"/>
          </a:xfrm>
          <a:prstGeom prst="rect">
            <a:avLst/>
          </a:prstGeom>
        </p:spPr>
      </p:pic>
      <p:sp>
        <p:nvSpPr>
          <p:cNvPr id="8" name="Text 3"/>
          <p:cNvSpPr/>
          <p:nvPr/>
        </p:nvSpPr>
        <p:spPr>
          <a:xfrm>
            <a:off x="1312135" y="2452390"/>
            <a:ext cx="5646199" cy="276920"/>
          </a:xfrm>
          <a:prstGeom prst="rect">
            <a:avLst/>
          </a:prstGeom>
          <a:noFill/>
          <a:ln/>
        </p:spPr>
        <p:txBody>
          <a:bodyPr wrap="none" lIns="0" tIns="0" rIns="0" bIns="0" rtlCol="0" anchor="t"/>
          <a:lstStyle/>
          <a:p>
            <a:pPr algn="l" indent="0" marL="0">
              <a:lnSpc>
                <a:spcPct val="104000"/>
              </a:lnSpc>
              <a:buNone/>
            </a:pPr>
            <a:r>
              <a:rPr lang="en-US" sz="1700" spc="-52" kern="0" dirty="0">
                <a:solidFill>
                  <a:srgbClr val="2B2E3C"/>
                </a:solidFill>
                <a:latin typeface="Bitter Medium" pitchFamily="34" charset="0"/>
                <a:ea typeface="Bitter Medium" pitchFamily="34" charset="-122"/>
                <a:cs typeface="Bitter Medium" pitchFamily="34" charset="-120"/>
              </a:rPr>
              <a:t>Touching the Glass</a:t>
            </a:r>
            <a:endParaRPr lang="en-US" sz="1700" dirty="0"/>
          </a:p>
        </p:txBody>
      </p:sp>
      <p:sp>
        <p:nvSpPr>
          <p:cNvPr id="9" name="Text 4"/>
          <p:cNvSpPr/>
          <p:nvPr/>
        </p:nvSpPr>
        <p:spPr>
          <a:xfrm>
            <a:off x="1312135" y="2828925"/>
            <a:ext cx="5646199" cy="549275"/>
          </a:xfrm>
          <a:prstGeom prst="rect">
            <a:avLst/>
          </a:prstGeom>
          <a:noFill/>
          <a:ln/>
        </p:spPr>
        <p:txBody>
          <a:bodyPr wrap="square" lIns="0" tIns="0" rIns="0" bIns="0" rtlCol="0" anchor="t">
            <a:normAutofit/>
          </a:bodyPr>
          <a:lstStyle/>
          <a:p>
            <a:pPr algn="l" indent="0" marL="0">
              <a:lnSpc>
                <a:spcPct val="129000"/>
              </a:lnSpc>
              <a:buNone/>
            </a:pPr>
            <a:r>
              <a:rPr lang="en-US" sz="1350" spc="-28" kern="0" dirty="0">
                <a:solidFill>
                  <a:srgbClr val="2B2E3C"/>
                </a:solidFill>
                <a:latin typeface="Open Sans" pitchFamily="34" charset="0"/>
                <a:ea typeface="Open Sans" pitchFamily="34" charset="-122"/>
                <a:cs typeface="Open Sans" pitchFamily="34" charset="-120"/>
              </a:rPr>
              <a:t>Never let the bottle touch the glass rim — it's unsanitary and unprofessional.</a:t>
            </a:r>
            <a:endParaRPr lang="en-US" sz="135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3710384"/>
            <a:ext cx="443001" cy="443012"/>
          </a:xfrm>
          <a:prstGeom prst="rect">
            <a:avLst/>
          </a:prstGeom>
        </p:spPr>
      </p:pic>
      <p:sp>
        <p:nvSpPr>
          <p:cNvPr id="11" name="Text 5"/>
          <p:cNvSpPr/>
          <p:nvPr/>
        </p:nvSpPr>
        <p:spPr>
          <a:xfrm>
            <a:off x="1312135" y="3710384"/>
            <a:ext cx="5646199" cy="276920"/>
          </a:xfrm>
          <a:prstGeom prst="rect">
            <a:avLst/>
          </a:prstGeom>
          <a:noFill/>
          <a:ln/>
        </p:spPr>
        <p:txBody>
          <a:bodyPr wrap="none" lIns="0" tIns="0" rIns="0" bIns="0" rtlCol="0" anchor="t"/>
          <a:lstStyle/>
          <a:p>
            <a:pPr algn="l" indent="0" marL="0">
              <a:lnSpc>
                <a:spcPct val="104000"/>
              </a:lnSpc>
              <a:buNone/>
            </a:pPr>
            <a:r>
              <a:rPr lang="en-US" sz="1700" spc="-52" kern="0" dirty="0">
                <a:solidFill>
                  <a:srgbClr val="2B2E3C"/>
                </a:solidFill>
                <a:latin typeface="Bitter Medium" pitchFamily="34" charset="0"/>
                <a:ea typeface="Bitter Medium" pitchFamily="34" charset="-122"/>
                <a:cs typeface="Bitter Medium" pitchFamily="34" charset="-120"/>
              </a:rPr>
              <a:t>Hiding the Label</a:t>
            </a:r>
            <a:endParaRPr lang="en-US" sz="1700" dirty="0"/>
          </a:p>
        </p:txBody>
      </p:sp>
      <p:sp>
        <p:nvSpPr>
          <p:cNvPr id="12" name="Text 6"/>
          <p:cNvSpPr/>
          <p:nvPr/>
        </p:nvSpPr>
        <p:spPr>
          <a:xfrm>
            <a:off x="1312135" y="4086920"/>
            <a:ext cx="5646199" cy="549275"/>
          </a:xfrm>
          <a:prstGeom prst="rect">
            <a:avLst/>
          </a:prstGeom>
          <a:noFill/>
          <a:ln/>
        </p:spPr>
        <p:txBody>
          <a:bodyPr wrap="square" lIns="0" tIns="0" rIns="0" bIns="0" rtlCol="0" anchor="t">
            <a:normAutofit/>
          </a:bodyPr>
          <a:lstStyle/>
          <a:p>
            <a:pPr algn="l" indent="0" marL="0">
              <a:lnSpc>
                <a:spcPct val="129000"/>
              </a:lnSpc>
              <a:buNone/>
            </a:pPr>
            <a:r>
              <a:rPr lang="en-US" sz="1350" spc="-28" kern="0" dirty="0">
                <a:solidFill>
                  <a:srgbClr val="2B2E3C"/>
                </a:solidFill>
                <a:latin typeface="Open Sans" pitchFamily="34" charset="0"/>
                <a:ea typeface="Open Sans" pitchFamily="34" charset="-122"/>
                <a:cs typeface="Open Sans" pitchFamily="34" charset="-120"/>
              </a:rPr>
              <a:t>Keep the label visible when presenting and pouring — transparency matters.</a:t>
            </a:r>
            <a:endParaRPr lang="en-US" sz="1350" dirty="0"/>
          </a:p>
        </p:txBody>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1475" y="4968379"/>
            <a:ext cx="443001" cy="443012"/>
          </a:xfrm>
          <a:prstGeom prst="rect">
            <a:avLst/>
          </a:prstGeom>
        </p:spPr>
      </p:pic>
      <p:sp>
        <p:nvSpPr>
          <p:cNvPr id="14" name="Text 7"/>
          <p:cNvSpPr/>
          <p:nvPr/>
        </p:nvSpPr>
        <p:spPr>
          <a:xfrm>
            <a:off x="1312135" y="4968379"/>
            <a:ext cx="5646199" cy="276920"/>
          </a:xfrm>
          <a:prstGeom prst="rect">
            <a:avLst/>
          </a:prstGeom>
          <a:noFill/>
          <a:ln/>
        </p:spPr>
        <p:txBody>
          <a:bodyPr wrap="none" lIns="0" tIns="0" rIns="0" bIns="0" rtlCol="0" anchor="t"/>
          <a:lstStyle/>
          <a:p>
            <a:pPr algn="l" indent="0" marL="0">
              <a:lnSpc>
                <a:spcPct val="104000"/>
              </a:lnSpc>
              <a:buNone/>
            </a:pPr>
            <a:r>
              <a:rPr lang="en-US" sz="1700" spc="-52" kern="0" dirty="0">
                <a:solidFill>
                  <a:srgbClr val="2B2E3C"/>
                </a:solidFill>
                <a:latin typeface="Bitter Medium" pitchFamily="34" charset="0"/>
                <a:ea typeface="Bitter Medium" pitchFamily="34" charset="-122"/>
                <a:cs typeface="Bitter Medium" pitchFamily="34" charset="-120"/>
              </a:rPr>
              <a:t>Drips &amp; Spills</a:t>
            </a:r>
            <a:endParaRPr lang="en-US" sz="1700" dirty="0"/>
          </a:p>
        </p:txBody>
      </p:sp>
      <p:sp>
        <p:nvSpPr>
          <p:cNvPr id="15" name="Text 8"/>
          <p:cNvSpPr/>
          <p:nvPr/>
        </p:nvSpPr>
        <p:spPr>
          <a:xfrm>
            <a:off x="1312135" y="5344914"/>
            <a:ext cx="5646199" cy="274638"/>
          </a:xfrm>
          <a:prstGeom prst="rect">
            <a:avLst/>
          </a:prstGeom>
          <a:noFill/>
          <a:ln/>
        </p:spPr>
        <p:txBody>
          <a:bodyPr wrap="none" lIns="0" tIns="0" rIns="0" bIns="0" rtlCol="0" anchor="t"/>
          <a:lstStyle/>
          <a:p>
            <a:pPr algn="l" indent="0" marL="0">
              <a:lnSpc>
                <a:spcPct val="129000"/>
              </a:lnSpc>
              <a:buNone/>
            </a:pPr>
            <a:r>
              <a:rPr lang="en-US" sz="1350" spc="-28" kern="0" dirty="0">
                <a:solidFill>
                  <a:srgbClr val="2B2E3C"/>
                </a:solidFill>
                <a:latin typeface="Open Sans" pitchFamily="34" charset="0"/>
                <a:ea typeface="Open Sans" pitchFamily="34" charset="-122"/>
                <a:cs typeface="Open Sans" pitchFamily="34" charset="-120"/>
              </a:rPr>
              <a:t>Use the twist at the end and a service cloth to catch any last drops.</a:t>
            </a:r>
            <a:endParaRPr lang="en-US" sz="1350" dirty="0"/>
          </a:p>
        </p:txBody>
      </p:sp>
      <p:sp>
        <p:nvSpPr>
          <p:cNvPr id="16" name="Text 9"/>
          <p:cNvSpPr/>
          <p:nvPr/>
        </p:nvSpPr>
        <p:spPr>
          <a:xfrm>
            <a:off x="661475" y="5806380"/>
            <a:ext cx="6906444" cy="274638"/>
          </a:xfrm>
          <a:prstGeom prst="rect">
            <a:avLst/>
          </a:prstGeom>
          <a:noFill/>
          <a:ln/>
        </p:spPr>
        <p:txBody>
          <a:bodyPr wrap="none" lIns="0" tIns="0" rIns="0" bIns="0" rtlCol="0" anchor="t"/>
          <a:lstStyle/>
          <a:p>
            <a:pPr algn="l" indent="0" marL="0">
              <a:lnSpc>
                <a:spcPct val="129000"/>
              </a:lnSpc>
              <a:buNone/>
            </a:pPr>
            <a:r>
              <a:rPr lang="en-US" sz="1350" b="1" spc="-28" kern="0" dirty="0">
                <a:solidFill>
                  <a:srgbClr val="2B2E3C"/>
                </a:solidFill>
                <a:latin typeface="Open Sans Bold" pitchFamily="34" charset="0"/>
                <a:ea typeface="Open Sans Bold" pitchFamily="34" charset="-122"/>
                <a:cs typeface="Open Sans Bold" pitchFamily="34" charset="-120"/>
              </a:rPr>
              <a:t>Professional standard:</a:t>
            </a:r>
            <a:pPr algn="l" indent="0" marL="0">
              <a:lnSpc>
                <a:spcPct val="129000"/>
              </a:lnSpc>
              <a:buNone/>
            </a:pPr>
            <a:r>
              <a:rPr lang="en-US" sz="1350" spc="-28" kern="0" dirty="0">
                <a:solidFill>
                  <a:srgbClr val="2B2E3C"/>
                </a:solidFill>
                <a:latin typeface="Open Sans" pitchFamily="34" charset="0"/>
                <a:ea typeface="Open Sans" pitchFamily="34" charset="-122"/>
                <a:cs typeface="Open Sans" pitchFamily="34" charset="-120"/>
              </a:rPr>
              <a:t> Smooth • Controlled • Clean • Confident.</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808038"/>
            <a:ext cx="10868745" cy="450453"/>
          </a:xfrm>
          <a:prstGeom prst="rect">
            <a:avLst/>
          </a:prstGeom>
          <a:noFill/>
          <a:ln/>
        </p:spPr>
        <p:txBody>
          <a:bodyPr wrap="none" lIns="0" tIns="0" rIns="0" bIns="0" rtlCol="0" anchor="t"/>
          <a:lstStyle/>
          <a:p>
            <a:pPr algn="l" indent="0" marL="0">
              <a:lnSpc>
                <a:spcPct val="104000"/>
              </a:lnSpc>
              <a:buNone/>
            </a:pPr>
            <a:r>
              <a:rPr lang="en-US" sz="2800" spc="-85" kern="0" dirty="0">
                <a:solidFill>
                  <a:srgbClr val="2C3F42"/>
                </a:solidFill>
                <a:latin typeface="Bitter Medium" pitchFamily="34" charset="0"/>
                <a:ea typeface="Bitter Medium" pitchFamily="34" charset="-122"/>
                <a:cs typeface="Bitter Medium" pitchFamily="34" charset="-120"/>
              </a:rPr>
              <a:t>Practical Activity — Practice Checklist</a:t>
            </a:r>
            <a:endParaRPr lang="en-US" sz="2800" dirty="0"/>
          </a:p>
        </p:txBody>
      </p:sp>
      <p:pic>
        <p:nvPicPr>
          <p:cNvPr id="3" name="Image 0" descr="preencoded.png">    </p:cNvPr>
          <p:cNvPicPr>
            <a:picLocks noChangeAspect="1"/>
          </p:cNvPicPr>
          <p:nvPr/>
        </p:nvPicPr>
        <p:blipFill>
          <a:blip r:embed="rId1"/>
          <a:stretch>
            <a:fillRect/>
          </a:stretch>
        </p:blipFill>
        <p:spPr>
          <a:xfrm>
            <a:off x="661475" y="1601887"/>
            <a:ext cx="562358" cy="562372"/>
          </a:xfrm>
          <a:prstGeom prst="rect">
            <a:avLst/>
          </a:prstGeom>
        </p:spPr>
      </p:pic>
      <p:sp>
        <p:nvSpPr>
          <p:cNvPr id="4" name="Text 1"/>
          <p:cNvSpPr/>
          <p:nvPr/>
        </p:nvSpPr>
        <p:spPr>
          <a:xfrm>
            <a:off x="1438437" y="1601887"/>
            <a:ext cx="17792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Presenting</a:t>
            </a:r>
            <a:endParaRPr lang="en-US" sz="1750" dirty="0"/>
          </a:p>
        </p:txBody>
      </p:sp>
      <p:sp>
        <p:nvSpPr>
          <p:cNvPr id="5" name="Text 2"/>
          <p:cNvSpPr/>
          <p:nvPr/>
        </p:nvSpPr>
        <p:spPr>
          <a:xfrm>
            <a:off x="1438437" y="1986359"/>
            <a:ext cx="1779245" cy="844451"/>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Demonstrate label display and verbal confirmation.</a:t>
            </a:r>
            <a:endParaRPr lang="en-US" sz="1400" dirty="0"/>
          </a:p>
        </p:txBody>
      </p:sp>
      <p:pic>
        <p:nvPicPr>
          <p:cNvPr id="6" name="Image 1" descr="preencoded.png">    </p:cNvPr>
          <p:cNvPicPr>
            <a:picLocks noChangeAspect="1"/>
          </p:cNvPicPr>
          <p:nvPr/>
        </p:nvPicPr>
        <p:blipFill>
          <a:blip r:embed="rId2"/>
          <a:stretch>
            <a:fillRect/>
          </a:stretch>
        </p:blipFill>
        <p:spPr>
          <a:xfrm>
            <a:off x="3432288" y="1601887"/>
            <a:ext cx="562358" cy="562372"/>
          </a:xfrm>
          <a:prstGeom prst="rect">
            <a:avLst/>
          </a:prstGeom>
        </p:spPr>
      </p:pic>
      <p:sp>
        <p:nvSpPr>
          <p:cNvPr id="7" name="Text 3"/>
          <p:cNvSpPr/>
          <p:nvPr/>
        </p:nvSpPr>
        <p:spPr>
          <a:xfrm>
            <a:off x="4209250" y="1601887"/>
            <a:ext cx="17792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Opening</a:t>
            </a:r>
            <a:endParaRPr lang="en-US" sz="1750" dirty="0"/>
          </a:p>
        </p:txBody>
      </p:sp>
      <p:sp>
        <p:nvSpPr>
          <p:cNvPr id="8" name="Text 4"/>
          <p:cNvSpPr/>
          <p:nvPr/>
        </p:nvSpPr>
        <p:spPr>
          <a:xfrm>
            <a:off x="4209250" y="1986359"/>
            <a:ext cx="1779245" cy="844451"/>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Practice clean capsule cuts and smooth cork extraction.</a:t>
            </a:r>
            <a:endParaRPr lang="en-US" sz="1400" dirty="0"/>
          </a:p>
        </p:txBody>
      </p:sp>
      <p:pic>
        <p:nvPicPr>
          <p:cNvPr id="9" name="Image 2" descr="preencoded.png">    </p:cNvPr>
          <p:cNvPicPr>
            <a:picLocks noChangeAspect="1"/>
          </p:cNvPicPr>
          <p:nvPr/>
        </p:nvPicPr>
        <p:blipFill>
          <a:blip r:embed="rId3"/>
          <a:stretch>
            <a:fillRect/>
          </a:stretch>
        </p:blipFill>
        <p:spPr>
          <a:xfrm>
            <a:off x="6203100" y="1601887"/>
            <a:ext cx="562358" cy="562372"/>
          </a:xfrm>
          <a:prstGeom prst="rect">
            <a:avLst/>
          </a:prstGeom>
        </p:spPr>
      </p:pic>
      <p:sp>
        <p:nvSpPr>
          <p:cNvPr id="10" name="Text 5"/>
          <p:cNvSpPr/>
          <p:nvPr/>
        </p:nvSpPr>
        <p:spPr>
          <a:xfrm>
            <a:off x="6980063" y="1601887"/>
            <a:ext cx="17792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Wiping</a:t>
            </a:r>
            <a:endParaRPr lang="en-US" sz="1750" dirty="0"/>
          </a:p>
        </p:txBody>
      </p:sp>
      <p:sp>
        <p:nvSpPr>
          <p:cNvPr id="11" name="Text 6"/>
          <p:cNvSpPr/>
          <p:nvPr/>
        </p:nvSpPr>
        <p:spPr>
          <a:xfrm>
            <a:off x="6980063" y="1986359"/>
            <a:ext cx="1779245" cy="844451"/>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Always wipe before and after uncorking to remove debris.</a:t>
            </a:r>
            <a:endParaRPr lang="en-US" sz="1400" dirty="0"/>
          </a:p>
        </p:txBody>
      </p:sp>
      <p:pic>
        <p:nvPicPr>
          <p:cNvPr id="12" name="Image 3" descr="preencoded.png">    </p:cNvPr>
          <p:cNvPicPr>
            <a:picLocks noChangeAspect="1"/>
          </p:cNvPicPr>
          <p:nvPr/>
        </p:nvPicPr>
        <p:blipFill>
          <a:blip r:embed="rId4"/>
          <a:stretch>
            <a:fillRect/>
          </a:stretch>
        </p:blipFill>
        <p:spPr>
          <a:xfrm>
            <a:off x="8973913" y="1601887"/>
            <a:ext cx="562358" cy="562372"/>
          </a:xfrm>
          <a:prstGeom prst="rect">
            <a:avLst/>
          </a:prstGeom>
        </p:spPr>
      </p:pic>
      <p:sp>
        <p:nvSpPr>
          <p:cNvPr id="13" name="Text 7"/>
          <p:cNvSpPr/>
          <p:nvPr/>
        </p:nvSpPr>
        <p:spPr>
          <a:xfrm>
            <a:off x="9750876" y="1601887"/>
            <a:ext cx="17793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Pouring &amp; Twist</a:t>
            </a:r>
            <a:endParaRPr lang="en-US" sz="1750" dirty="0"/>
          </a:p>
        </p:txBody>
      </p:sp>
      <p:sp>
        <p:nvSpPr>
          <p:cNvPr id="14" name="Text 8"/>
          <p:cNvSpPr/>
          <p:nvPr/>
        </p:nvSpPr>
        <p:spPr>
          <a:xfrm>
            <a:off x="9750876" y="1986359"/>
            <a:ext cx="1779345" cy="844451"/>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Use measured pours, finish with a twist to prevent drips.</a:t>
            </a:r>
            <a:endParaRPr lang="en-US" sz="1400" dirty="0"/>
          </a:p>
        </p:txBody>
      </p:sp>
      <p:pic>
        <p:nvPicPr>
          <p:cNvPr id="15" name="Image 4" descr="preencoded.png">    </p:cNvPr>
          <p:cNvPicPr>
            <a:picLocks noChangeAspect="1"/>
          </p:cNvPicPr>
          <p:nvPr/>
        </p:nvPicPr>
        <p:blipFill>
          <a:blip r:embed="rId5"/>
          <a:stretch>
            <a:fillRect/>
          </a:stretch>
        </p:blipFill>
        <p:spPr>
          <a:xfrm>
            <a:off x="661475" y="3174206"/>
            <a:ext cx="562358" cy="562372"/>
          </a:xfrm>
          <a:prstGeom prst="rect">
            <a:avLst/>
          </a:prstGeom>
        </p:spPr>
      </p:pic>
      <p:sp>
        <p:nvSpPr>
          <p:cNvPr id="16" name="Text 9"/>
          <p:cNvSpPr/>
          <p:nvPr/>
        </p:nvSpPr>
        <p:spPr>
          <a:xfrm>
            <a:off x="1438437" y="3174206"/>
            <a:ext cx="17792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Service Sequence</a:t>
            </a:r>
            <a:endParaRPr lang="en-US" sz="1750" dirty="0"/>
          </a:p>
        </p:txBody>
      </p:sp>
      <p:sp>
        <p:nvSpPr>
          <p:cNvPr id="17" name="Text 10"/>
          <p:cNvSpPr/>
          <p:nvPr/>
        </p:nvSpPr>
        <p:spPr>
          <a:xfrm>
            <a:off x="1438437" y="3558679"/>
            <a:ext cx="1779245" cy="1125934"/>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Follow the proper guest order — host tastes, guests served, host last.</a:t>
            </a:r>
            <a:endParaRPr lang="en-US" sz="1400" dirty="0"/>
          </a:p>
        </p:txBody>
      </p:sp>
      <p:pic>
        <p:nvPicPr>
          <p:cNvPr id="18" name="Image 5" descr="preencoded.png">    </p:cNvPr>
          <p:cNvPicPr>
            <a:picLocks noChangeAspect="1"/>
          </p:cNvPicPr>
          <p:nvPr/>
        </p:nvPicPr>
        <p:blipFill>
          <a:blip r:embed="rId6"/>
          <a:stretch>
            <a:fillRect/>
          </a:stretch>
        </p:blipFill>
        <p:spPr>
          <a:xfrm>
            <a:off x="3432288" y="3174206"/>
            <a:ext cx="562358" cy="562372"/>
          </a:xfrm>
          <a:prstGeom prst="rect">
            <a:avLst/>
          </a:prstGeom>
        </p:spPr>
      </p:pic>
      <p:sp>
        <p:nvSpPr>
          <p:cNvPr id="19" name="Text 11"/>
          <p:cNvSpPr/>
          <p:nvPr/>
        </p:nvSpPr>
        <p:spPr>
          <a:xfrm>
            <a:off x="4209250" y="3174206"/>
            <a:ext cx="1779245" cy="281484"/>
          </a:xfrm>
          <a:prstGeom prst="rect">
            <a:avLst/>
          </a:prstGeom>
          <a:noFill/>
          <a:ln/>
        </p:spPr>
        <p:txBody>
          <a:bodyPr wrap="none" lIns="0" tIns="0" rIns="0" bIns="0" rtlCol="0" anchor="t"/>
          <a:lstStyle/>
          <a:p>
            <a:pPr algn="l" indent="0" marL="0">
              <a:lnSpc>
                <a:spcPct val="104000"/>
              </a:lnSpc>
              <a:buNone/>
            </a:pPr>
            <a:r>
              <a:rPr lang="en-US" sz="1750" spc="-53" kern="0" dirty="0">
                <a:solidFill>
                  <a:srgbClr val="2B2E3C"/>
                </a:solidFill>
                <a:latin typeface="Bitter Medium" pitchFamily="34" charset="0"/>
                <a:ea typeface="Bitter Medium" pitchFamily="34" charset="-122"/>
                <a:cs typeface="Bitter Medium" pitchFamily="34" charset="-120"/>
              </a:rPr>
              <a:t>Clearing</a:t>
            </a:r>
            <a:endParaRPr lang="en-US" sz="1750" dirty="0"/>
          </a:p>
        </p:txBody>
      </p:sp>
      <p:sp>
        <p:nvSpPr>
          <p:cNvPr id="20" name="Text 12"/>
          <p:cNvSpPr/>
          <p:nvPr/>
        </p:nvSpPr>
        <p:spPr>
          <a:xfrm>
            <a:off x="4209250" y="3558679"/>
            <a:ext cx="1779245" cy="844451"/>
          </a:xfrm>
          <a:prstGeom prst="rect">
            <a:avLst/>
          </a:prstGeom>
          <a:noFill/>
          <a:ln/>
        </p:spPr>
        <p:txBody>
          <a:bodyPr wrap="square" lIns="0" tIns="0" rIns="0" bIns="0" rtlCol="0" anchor="t">
            <a:normAutofit/>
          </a:bodyPr>
          <a:lstStyle/>
          <a:p>
            <a:pPr algn="l"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Clear bottles professionally and keep the table tidy.</a:t>
            </a:r>
            <a:endParaRPr lang="en-US" sz="1400" dirty="0"/>
          </a:p>
        </p:txBody>
      </p:sp>
      <p:sp>
        <p:nvSpPr>
          <p:cNvPr id="21" name="Shape 13"/>
          <p:cNvSpPr/>
          <p:nvPr/>
        </p:nvSpPr>
        <p:spPr>
          <a:xfrm>
            <a:off x="661475" y="4877792"/>
            <a:ext cx="10868745" cy="697508"/>
          </a:xfrm>
          <a:prstGeom prst="roundRect">
            <a:avLst>
              <a:gd name="adj" fmla="val 10848"/>
            </a:avLst>
          </a:prstGeom>
          <a:solidFill>
            <a:srgbClr val="B6FCB8"/>
          </a:solidFill>
          <a:ln/>
        </p:spPr>
      </p:sp>
      <p:pic>
        <p:nvPicPr>
          <p:cNvPr id="22" name="Image 6" descr="preencoded.png">    </p:cNvPr>
          <p:cNvPicPr>
            <a:picLocks noChangeAspect="1"/>
          </p:cNvPicPr>
          <p:nvPr/>
        </p:nvPicPr>
        <p:blipFill>
          <a:blip r:embed="rId7"/>
          <a:stretch>
            <a:fillRect/>
          </a:stretch>
        </p:blipFill>
        <p:spPr>
          <a:xfrm>
            <a:off x="841552" y="5120878"/>
            <a:ext cx="225122" cy="180082"/>
          </a:xfrm>
          <a:prstGeom prst="rect">
            <a:avLst/>
          </a:prstGeom>
        </p:spPr>
      </p:pic>
      <p:sp>
        <p:nvSpPr>
          <p:cNvPr id="23" name="Text 14"/>
          <p:cNvSpPr/>
          <p:nvPr/>
        </p:nvSpPr>
        <p:spPr>
          <a:xfrm>
            <a:off x="1246752" y="5094387"/>
            <a:ext cx="10712976" cy="281484"/>
          </a:xfrm>
          <a:prstGeom prst="rect">
            <a:avLst/>
          </a:prstGeom>
          <a:noFill/>
          <a:ln/>
        </p:spPr>
        <p:txBody>
          <a:bodyPr wrap="none" lIns="0" tIns="0" rIns="0" bIns="0" rtlCol="0" anchor="t"/>
          <a:lstStyle/>
          <a:p>
            <a:pPr algn="l" indent="0" marL="0">
              <a:lnSpc>
                <a:spcPct val="130000"/>
              </a:lnSpc>
              <a:buNone/>
            </a:pPr>
            <a:r>
              <a:rPr lang="en-US" sz="1400" spc="-28" kern="0" dirty="0">
                <a:solidFill>
                  <a:srgbClr val="000000"/>
                </a:solidFill>
                <a:latin typeface="Open Sans" pitchFamily="34" charset="0"/>
                <a:ea typeface="Open Sans" pitchFamily="34" charset="-122"/>
                <a:cs typeface="Open Sans" pitchFamily="34" charset="-120"/>
              </a:rPr>
              <a:t>Practice these steps until they become second nature — skillful pouring builds guest trust and upsells confidence.</a:t>
            </a:r>
            <a:endParaRPr lang="en-US" sz="1400" dirty="0"/>
          </a:p>
        </p:txBody>
      </p:sp>
      <p:sp>
        <p:nvSpPr>
          <p:cNvPr id="24" name="Text 15"/>
          <p:cNvSpPr/>
          <p:nvPr/>
        </p:nvSpPr>
        <p:spPr>
          <a:xfrm>
            <a:off x="356682" y="5768479"/>
            <a:ext cx="11478330" cy="281484"/>
          </a:xfrm>
          <a:prstGeom prst="rect">
            <a:avLst/>
          </a:prstGeom>
          <a:noFill/>
          <a:ln/>
        </p:spPr>
        <p:txBody>
          <a:bodyPr wrap="none" lIns="0" tIns="0" rIns="0" bIns="0" rtlCol="0" anchor="t"/>
          <a:lstStyle/>
          <a:p>
            <a:pPr algn="ctr" indent="0" marL="0">
              <a:lnSpc>
                <a:spcPct val="130000"/>
              </a:lnSpc>
              <a:buNone/>
            </a:pPr>
            <a:r>
              <a:rPr lang="en-US" sz="1400" b="1" spc="-28" kern="0" dirty="0">
                <a:solidFill>
                  <a:srgbClr val="2B2E3C"/>
                </a:solidFill>
                <a:latin typeface="Open Sans Bold" pitchFamily="34" charset="0"/>
                <a:ea typeface="Open Sans Bold" pitchFamily="34" charset="-122"/>
                <a:cs typeface="Open Sans Bold" pitchFamily="34" charset="-120"/>
              </a:rPr>
              <a:t>Remember:</a:t>
            </a:r>
            <a:pPr algn="ctr" indent="0" marL="0">
              <a:lnSpc>
                <a:spcPct val="130000"/>
              </a:lnSpc>
              <a:buNone/>
            </a:pPr>
            <a:r>
              <a:rPr lang="en-US" sz="1400" spc="-28" kern="0" dirty="0">
                <a:solidFill>
                  <a:srgbClr val="2B2E3C"/>
                </a:solidFill>
                <a:latin typeface="Open Sans" pitchFamily="34" charset="0"/>
                <a:ea typeface="Open Sans" pitchFamily="34" charset="-122"/>
                <a:cs typeface="Open Sans" pitchFamily="34" charset="-120"/>
              </a:rPr>
              <a:t> "Don't just pour wine — provide wine service."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2026-08-21T06:42:23Z</dcterms:created>
  <dcterms:modified xsi:type="dcterms:W3CDTF">2026-08-21T06:42:23Z</dcterms:modified>
</cp:coreProperties>
</file>